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6" r:id="rId4"/>
    <p:sldId id="258" r:id="rId5"/>
    <p:sldId id="270" r:id="rId6"/>
    <p:sldId id="259" r:id="rId7"/>
    <p:sldId id="261" r:id="rId8"/>
    <p:sldId id="260" r:id="rId9"/>
    <p:sldId id="262" r:id="rId10"/>
    <p:sldId id="267" r:id="rId11"/>
    <p:sldId id="268" r:id="rId12"/>
    <p:sldId id="269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Mucha" initials="MM" lastIdx="1" clrIdx="0">
    <p:extLst>
      <p:ext uri="{19B8F6BF-5375-455C-9EA6-DF929625EA0E}">
        <p15:presenceInfo xmlns:p15="http://schemas.microsoft.com/office/powerpoint/2012/main" xmlns="" userId="85053553e8d375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4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320E-D33C-4A6C-9E31-27145AAC47E6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16130-61F8-4651-A518-F9AB7CE42E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9542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16130-61F8-4651-A518-F9AB7CE42EE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729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0432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865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833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0863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016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8220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2921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3613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6557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8973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65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049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242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44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751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4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04.11.2019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516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585329"/>
            <a:ext cx="9937104" cy="1383085"/>
          </a:xfrm>
        </p:spPr>
        <p:txBody>
          <a:bodyPr>
            <a:noAutofit/>
          </a:bodyPr>
          <a:lstStyle/>
          <a:p>
            <a:pPr algn="l"/>
            <a:r>
              <a:rPr lang="cs-CZ" sz="4800" b="1" dirty="0" err="1"/>
              <a:t>EKOdny</a:t>
            </a: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  - projektová </a:t>
            </a:r>
            <a:r>
              <a:rPr lang="cs-CZ" sz="4800" b="1" dirty="0" smtClean="0"/>
              <a:t>výuka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6400800" cy="17526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 třída:7.B</a:t>
            </a:r>
          </a:p>
          <a:p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-CZ" dirty="0" smtClean="0">
                <a:solidFill>
                  <a:schemeClr val="tx1"/>
                </a:solidFill>
              </a:rPr>
              <a:t>řídní </a:t>
            </a:r>
            <a:r>
              <a:rPr lang="cs-CZ" dirty="0">
                <a:solidFill>
                  <a:schemeClr val="tx1"/>
                </a:solidFill>
              </a:rPr>
              <a:t>učitel: Ing. Cecílie </a:t>
            </a:r>
            <a:r>
              <a:rPr lang="cs-CZ" dirty="0" smtClean="0">
                <a:solidFill>
                  <a:schemeClr val="tx1"/>
                </a:solidFill>
              </a:rPr>
              <a:t>Krejcarová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7. - 9. 10.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221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Recyklace, tříděný odpad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6024" y="1628800"/>
            <a:ext cx="5364088" cy="537321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</a:rPr>
              <a:t>Věděli jste, že recyklace je proces nakládání s odpadem, který vede k jeho dalšímu využití ?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</a:rPr>
              <a:t>Třídění odpadu je sběr jednotlivých druhů odpadů (papír, sklo, plasty, bioodpad, </a:t>
            </a:r>
            <a:r>
              <a:rPr lang="cs-CZ" sz="2000" dirty="0" smtClean="0">
                <a:solidFill>
                  <a:schemeClr val="tx1"/>
                </a:solidFill>
              </a:rPr>
              <a:t>elektroodpad</a:t>
            </a:r>
            <a:r>
              <a:rPr lang="cs-CZ" sz="2000" dirty="0">
                <a:solidFill>
                  <a:schemeClr val="tx1"/>
                </a:solidFill>
              </a:rPr>
              <a:t>,..) odděleně od ostatních. </a:t>
            </a:r>
          </a:p>
          <a:p>
            <a:pPr>
              <a:lnSpc>
                <a:spcPct val="90000"/>
              </a:lnSpc>
            </a:pPr>
            <a:endParaRPr lang="cs-CZ" sz="1200" dirty="0"/>
          </a:p>
        </p:txBody>
      </p:sp>
      <p:pic>
        <p:nvPicPr>
          <p:cNvPr id="5" name="Obrázek 4" descr="Obsah obrázku exteriér, tráva, nákladní auto, budova&#10;&#10;Popis byl vytvořen automaticky">
            <a:extLst>
              <a:ext uri="{FF2B5EF4-FFF2-40B4-BE49-F238E27FC236}">
                <a16:creationId xmlns:a16="http://schemas.microsoft.com/office/drawing/2014/main" xmlns="" id="{7D473220-4103-4F0F-9D3A-9AF303822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645024"/>
            <a:ext cx="3528392" cy="26462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E:\Ekotýden\fotky ekodny 7.B\foto Havlíček\received_13214244947051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5125"/>
            <a:ext cx="3435846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00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6347714" cy="388077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b="1" u="sng" dirty="0">
                <a:solidFill>
                  <a:schemeClr val="tx1"/>
                </a:solidFill>
              </a:rPr>
              <a:t>Druhy </a:t>
            </a:r>
            <a:r>
              <a:rPr lang="cs-CZ" b="1" u="sng" dirty="0" smtClean="0">
                <a:solidFill>
                  <a:schemeClr val="tx1"/>
                </a:solidFill>
              </a:rPr>
              <a:t>kontejnerů na tříděný odpad:</a:t>
            </a:r>
            <a:endParaRPr lang="cs-CZ" b="1" u="sng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Papír- Modrá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Sklo- Zelená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Bioodpad- Hnědá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Elektroodpad- Červený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Textil- Bílý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</a:rPr>
              <a:t>Plast- </a:t>
            </a:r>
            <a:r>
              <a:rPr lang="cs-CZ" dirty="0" smtClean="0">
                <a:solidFill>
                  <a:schemeClr val="tx1"/>
                </a:solidFill>
              </a:rPr>
              <a:t>Žlutý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cs-CZ" dirty="0"/>
              <a:t>Recyklace, tříděný odpad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79712" y="4509120"/>
            <a:ext cx="5976664" cy="1872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3" charset="2"/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Zpracovanou mapku kontejnerů na tříděný odpad ve Stráži pod Ralskem                                   najdete na následující stránce.</a:t>
            </a:r>
          </a:p>
        </p:txBody>
      </p:sp>
    </p:spTree>
    <p:extLst>
      <p:ext uri="{BB962C8B-B14F-4D97-AF65-F5344CB8AC3E}">
        <p14:creationId xmlns:p14="http://schemas.microsoft.com/office/powerpoint/2010/main" xmlns="" val="243440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E:\Ekotýden\Ekodny 7.B\Sběrné kontejnery Strá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544" y="260648"/>
            <a:ext cx="87976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0858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7920880" cy="2721279"/>
          </a:xfrm>
        </p:spPr>
        <p:txBody>
          <a:bodyPr/>
          <a:lstStyle/>
          <a:p>
            <a:r>
              <a:rPr lang="cs-CZ" dirty="0" smtClean="0"/>
              <a:t>Děkuji za pozornost.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190" y="5286183"/>
            <a:ext cx="6347714" cy="388077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Autor: Eliška </a:t>
            </a:r>
            <a:r>
              <a:rPr lang="cs-CZ" dirty="0" smtClean="0">
                <a:solidFill>
                  <a:schemeClr val="tx1"/>
                </a:solidFill>
              </a:rPr>
              <a:t>Muchová, 7.B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320800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7634810" cy="5400600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>
                <a:solidFill>
                  <a:schemeClr val="tx1"/>
                </a:solidFill>
              </a:rPr>
              <a:t>1.snímek: text- vlastní práce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2.snímek: text- vlastní práce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             fotografie- </a:t>
            </a:r>
            <a:r>
              <a:rPr lang="cs-CZ" sz="1600" dirty="0">
                <a:solidFill>
                  <a:schemeClr val="tx1"/>
                </a:solidFill>
              </a:rPr>
              <a:t>Ing. Cecílie Krejcarová</a:t>
            </a:r>
          </a:p>
          <a:p>
            <a:r>
              <a:rPr lang="cs-CZ" sz="1600" dirty="0">
                <a:solidFill>
                  <a:schemeClr val="tx1"/>
                </a:solidFill>
              </a:rPr>
              <a:t>3.snímek: text+ fotografie – vlastní práce</a:t>
            </a:r>
          </a:p>
          <a:p>
            <a:r>
              <a:rPr lang="cs-CZ" sz="1600" dirty="0">
                <a:solidFill>
                  <a:schemeClr val="tx1"/>
                </a:solidFill>
              </a:rPr>
              <a:t>4.snímek: text+ 3.fotografie- vlastní práce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 </a:t>
            </a:r>
            <a:r>
              <a:rPr lang="cs-CZ" sz="1600" dirty="0" smtClean="0">
                <a:solidFill>
                  <a:schemeClr val="tx1"/>
                </a:solidFill>
              </a:rPr>
              <a:t>                   1</a:t>
            </a:r>
            <a:r>
              <a:rPr lang="cs-CZ" sz="1600" dirty="0">
                <a:solidFill>
                  <a:schemeClr val="tx1"/>
                </a:solidFill>
              </a:rPr>
              <a:t>. a 2. fotografie- Ing. Cecílie Krejcarová</a:t>
            </a:r>
          </a:p>
          <a:p>
            <a:r>
              <a:rPr lang="cs-CZ" sz="1600" dirty="0">
                <a:solidFill>
                  <a:schemeClr val="tx1"/>
                </a:solidFill>
              </a:rPr>
              <a:t>5.snímek: </a:t>
            </a:r>
            <a:r>
              <a:rPr lang="cs-CZ" sz="1600" dirty="0" err="1" smtClean="0">
                <a:solidFill>
                  <a:schemeClr val="tx1"/>
                </a:solidFill>
              </a:rPr>
              <a:t>scany</a:t>
            </a:r>
            <a:r>
              <a:rPr lang="cs-CZ" sz="1600" dirty="0" smtClean="0">
                <a:solidFill>
                  <a:schemeClr val="tx1"/>
                </a:solidFill>
              </a:rPr>
              <a:t> návrhů 7.B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6.snímek</a:t>
            </a:r>
            <a:r>
              <a:rPr lang="cs-CZ" sz="1600" dirty="0">
                <a:solidFill>
                  <a:schemeClr val="tx1"/>
                </a:solidFill>
              </a:rPr>
              <a:t>: text+2.fotografie- vlastní práce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             1.fotografie- </a:t>
            </a:r>
            <a:r>
              <a:rPr lang="cs-CZ" sz="1600" dirty="0">
                <a:solidFill>
                  <a:schemeClr val="tx1"/>
                </a:solidFill>
              </a:rPr>
              <a:t>Ing. Cecílie Krejcarová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7.snímek</a:t>
            </a:r>
            <a:r>
              <a:rPr lang="cs-CZ" sz="1600" dirty="0">
                <a:solidFill>
                  <a:schemeClr val="tx1"/>
                </a:solidFill>
              </a:rPr>
              <a:t>: text+ fotografie- vlastní práce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8.snímek</a:t>
            </a:r>
            <a:r>
              <a:rPr lang="cs-CZ" sz="1600" dirty="0">
                <a:solidFill>
                  <a:schemeClr val="tx1"/>
                </a:solidFill>
              </a:rPr>
              <a:t>: text- vlastní práce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              </a:t>
            </a:r>
            <a:r>
              <a:rPr lang="cs-CZ" sz="1600" dirty="0">
                <a:solidFill>
                  <a:schemeClr val="tx1"/>
                </a:solidFill>
              </a:rPr>
              <a:t>fotografie- Ing. Cecílie Krejcarová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9.snímek</a:t>
            </a:r>
            <a:r>
              <a:rPr lang="cs-CZ" sz="1600" dirty="0">
                <a:solidFill>
                  <a:schemeClr val="tx1"/>
                </a:solidFill>
              </a:rPr>
              <a:t>: text+ fotografie: </a:t>
            </a:r>
            <a:r>
              <a:rPr lang="cs-CZ" sz="1600" dirty="0" smtClean="0">
                <a:solidFill>
                  <a:schemeClr val="tx1"/>
                </a:solidFill>
              </a:rPr>
              <a:t>vlastní </a:t>
            </a:r>
            <a:r>
              <a:rPr lang="cs-CZ" sz="1600" dirty="0">
                <a:solidFill>
                  <a:schemeClr val="tx1"/>
                </a:solidFill>
              </a:rPr>
              <a:t>práce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10.snímek</a:t>
            </a:r>
            <a:r>
              <a:rPr lang="cs-CZ" sz="1600" dirty="0">
                <a:solidFill>
                  <a:schemeClr val="tx1"/>
                </a:solidFill>
              </a:rPr>
              <a:t>: text+ fotografie: </a:t>
            </a:r>
            <a:r>
              <a:rPr lang="cs-CZ" sz="1600" dirty="0" smtClean="0">
                <a:solidFill>
                  <a:schemeClr val="tx1"/>
                </a:solidFill>
              </a:rPr>
              <a:t>vlastní </a:t>
            </a:r>
            <a:r>
              <a:rPr lang="cs-CZ" sz="1600" dirty="0">
                <a:solidFill>
                  <a:schemeClr val="tx1"/>
                </a:solidFill>
              </a:rPr>
              <a:t>práce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11.snímek</a:t>
            </a:r>
            <a:r>
              <a:rPr lang="cs-CZ" sz="1600" dirty="0">
                <a:solidFill>
                  <a:schemeClr val="tx1"/>
                </a:solidFill>
              </a:rPr>
              <a:t>: text: </a:t>
            </a:r>
            <a:r>
              <a:rPr lang="cs-CZ" sz="1600" dirty="0" smtClean="0">
                <a:solidFill>
                  <a:schemeClr val="tx1"/>
                </a:solidFill>
              </a:rPr>
              <a:t>vlastní práce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12.snímek: </a:t>
            </a:r>
            <a:r>
              <a:rPr lang="cs-CZ" sz="1600" dirty="0" err="1" smtClean="0">
                <a:solidFill>
                  <a:schemeClr val="tx1"/>
                </a:solidFill>
              </a:rPr>
              <a:t>scan</a:t>
            </a:r>
            <a:r>
              <a:rPr lang="cs-CZ" sz="1600" dirty="0" smtClean="0">
                <a:solidFill>
                  <a:schemeClr val="tx1"/>
                </a:solidFill>
              </a:rPr>
              <a:t> návrhu 7.B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65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2CCB3"/>
            </a:gs>
            <a:gs pos="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38071"/>
            <a:ext cx="7024744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cs-CZ" u="sng" dirty="0" smtClean="0"/>
              <a:t>1.den </a:t>
            </a:r>
            <a:r>
              <a:rPr lang="cs-CZ" u="sng" dirty="0" err="1" smtClean="0"/>
              <a:t>EKOdnů</a:t>
            </a:r>
            <a:r>
              <a:rPr lang="cs-CZ" u="sng" dirty="0" smtClean="0"/>
              <a:t> – 7.10.2019 </a:t>
            </a:r>
            <a:endParaRPr lang="cs-CZ" u="sng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AB73F200-9E92-4EBB-8C45-F9A9AC1B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2680" y="2703487"/>
            <a:ext cx="3057148" cy="639762"/>
          </a:xfrm>
        </p:spPr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3851766" cy="41490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</a:rPr>
              <a:t>1.den jsme šli na sběrný dvůr.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Viděli </a:t>
            </a:r>
            <a:r>
              <a:rPr lang="cs-CZ" sz="2000" dirty="0">
                <a:solidFill>
                  <a:schemeClr val="tx1"/>
                </a:solidFill>
              </a:rPr>
              <a:t>jsme různé </a:t>
            </a:r>
            <a:r>
              <a:rPr lang="cs-CZ" sz="2000" dirty="0" smtClean="0">
                <a:solidFill>
                  <a:schemeClr val="tx1"/>
                </a:solidFill>
              </a:rPr>
              <a:t>kóje, </a:t>
            </a:r>
            <a:r>
              <a:rPr lang="cs-CZ" sz="2000" dirty="0">
                <a:solidFill>
                  <a:schemeClr val="tx1"/>
                </a:solidFill>
              </a:rPr>
              <a:t>ve kterých </a:t>
            </a:r>
            <a:r>
              <a:rPr lang="cs-CZ" sz="2000" dirty="0" smtClean="0">
                <a:solidFill>
                  <a:schemeClr val="tx1"/>
                </a:solidFill>
              </a:rPr>
              <a:t>byly </a:t>
            </a:r>
            <a:r>
              <a:rPr lang="cs-CZ" sz="2000" dirty="0">
                <a:solidFill>
                  <a:schemeClr val="tx1"/>
                </a:solidFill>
              </a:rPr>
              <a:t>různé odpady od lidí.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chemeClr val="tx1"/>
                </a:solidFill>
              </a:rPr>
              <a:t>Po </a:t>
            </a:r>
            <a:r>
              <a:rPr lang="cs-CZ" sz="2000" dirty="0">
                <a:solidFill>
                  <a:schemeClr val="tx1"/>
                </a:solidFill>
              </a:rPr>
              <a:t>odchodu ze sběrného </a:t>
            </a:r>
            <a:r>
              <a:rPr lang="cs-CZ" sz="2000" dirty="0" smtClean="0">
                <a:solidFill>
                  <a:schemeClr val="tx1"/>
                </a:solidFill>
              </a:rPr>
              <a:t>dvora </a:t>
            </a:r>
            <a:r>
              <a:rPr lang="cs-CZ" sz="2000" dirty="0">
                <a:solidFill>
                  <a:schemeClr val="tx1"/>
                </a:solidFill>
              </a:rPr>
              <a:t>jsme šli na plánovanou </a:t>
            </a:r>
            <a:r>
              <a:rPr lang="cs-CZ" sz="2000" dirty="0" smtClean="0">
                <a:solidFill>
                  <a:schemeClr val="tx1"/>
                </a:solidFill>
              </a:rPr>
              <a:t>exkurzi od </a:t>
            </a:r>
            <a:r>
              <a:rPr lang="cs-CZ" sz="2000" dirty="0">
                <a:solidFill>
                  <a:schemeClr val="tx1"/>
                </a:solidFill>
              </a:rPr>
              <a:t>státního podniku </a:t>
            </a:r>
            <a:r>
              <a:rPr lang="cs-CZ" sz="2000" dirty="0" err="1">
                <a:solidFill>
                  <a:schemeClr val="tx1"/>
                </a:solidFill>
              </a:rPr>
              <a:t>Diamo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chemeClr val="tx1"/>
                </a:solidFill>
              </a:rPr>
              <a:t>Poté, co jsme přišli z návštěvy, jsme diskutovali, co bychom chtěli změnit na školních pozemcích.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9A26E6E-26DE-4A9D-81D8-EEF144D1F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24528" y="3140968"/>
            <a:ext cx="3090672" cy="576262"/>
          </a:xfrm>
        </p:spPr>
        <p:txBody>
          <a:bodyPr/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132856"/>
            <a:ext cx="3879615" cy="28803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4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Sběrný dvůr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4016"/>
            <a:ext cx="3600400" cy="3528392"/>
          </a:xfrm>
        </p:spPr>
        <p:txBody>
          <a:bodyPr/>
          <a:lstStyle/>
          <a:p>
            <a:r>
              <a:rPr lang="cs-CZ" sz="2000" dirty="0" smtClean="0">
                <a:solidFill>
                  <a:schemeClr val="tx1"/>
                </a:solidFill>
              </a:rPr>
              <a:t>Zde se (mimo jiné) </a:t>
            </a:r>
            <a:r>
              <a:rPr lang="cs-CZ" sz="2000" dirty="0">
                <a:solidFill>
                  <a:schemeClr val="tx1"/>
                </a:solidFill>
              </a:rPr>
              <a:t>nashromáždí za rok </a:t>
            </a:r>
            <a:r>
              <a:rPr lang="cs-CZ" sz="2000" dirty="0" smtClean="0">
                <a:solidFill>
                  <a:schemeClr val="tx1"/>
                </a:solidFill>
              </a:rPr>
              <a:t>      50t </a:t>
            </a:r>
            <a:r>
              <a:rPr lang="cs-CZ" sz="2000" dirty="0">
                <a:solidFill>
                  <a:schemeClr val="tx1"/>
                </a:solidFill>
              </a:rPr>
              <a:t>železa,  </a:t>
            </a:r>
            <a:r>
              <a:rPr lang="cs-CZ" sz="2000" dirty="0" smtClean="0">
                <a:solidFill>
                  <a:schemeClr val="tx1"/>
                </a:solidFill>
              </a:rPr>
              <a:t>                     2 </a:t>
            </a:r>
            <a:r>
              <a:rPr lang="cs-CZ" sz="2000" dirty="0">
                <a:solidFill>
                  <a:schemeClr val="tx1"/>
                </a:solidFill>
              </a:rPr>
              <a:t>kontejnery </a:t>
            </a:r>
            <a:r>
              <a:rPr lang="cs-CZ" sz="2000" dirty="0" smtClean="0">
                <a:solidFill>
                  <a:schemeClr val="tx1"/>
                </a:solidFill>
              </a:rPr>
              <a:t>pneumatik</a:t>
            </a:r>
            <a:r>
              <a:rPr lang="cs-CZ" sz="2000" dirty="0">
                <a:solidFill>
                  <a:schemeClr val="tx1"/>
                </a:solidFill>
              </a:rPr>
              <a:t>, 3000 lednic.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Odvoz provádí firmy: </a:t>
            </a:r>
            <a:r>
              <a:rPr lang="cs-CZ" sz="2000" dirty="0" err="1" smtClean="0">
                <a:solidFill>
                  <a:schemeClr val="tx1"/>
                </a:solidFill>
              </a:rPr>
              <a:t>Asekol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Compag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E</a:t>
            </a:r>
            <a:r>
              <a:rPr lang="cs-CZ" sz="2000" dirty="0" err="1" smtClean="0">
                <a:solidFill>
                  <a:schemeClr val="tx1"/>
                </a:solidFill>
              </a:rPr>
              <a:t>lektrowin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K</a:t>
            </a:r>
            <a:r>
              <a:rPr lang="cs-CZ" sz="2000" dirty="0" err="1" smtClean="0">
                <a:solidFill>
                  <a:schemeClr val="tx1"/>
                </a:solidFill>
              </a:rPr>
              <a:t>ovodemont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A489FEF9-5C54-45BF-8D7B-AE7E749F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140968"/>
            <a:ext cx="3984806" cy="29886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1B27B371-B89A-408B-8F3B-1159D92D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637" y="465261"/>
            <a:ext cx="3999731" cy="2992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42780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4149080"/>
            <a:ext cx="3006992" cy="225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Diamo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0174" y="1450190"/>
            <a:ext cx="3552395" cy="4666952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Původně těžba </a:t>
            </a:r>
            <a:r>
              <a:rPr lang="cs-CZ" sz="2000" dirty="0">
                <a:solidFill>
                  <a:schemeClr val="tx1"/>
                </a:solidFill>
              </a:rPr>
              <a:t>uranové rudy.</a:t>
            </a:r>
          </a:p>
          <a:p>
            <a:r>
              <a:rPr lang="cs-CZ" sz="2000" dirty="0" smtClean="0">
                <a:solidFill>
                  <a:schemeClr val="tx1"/>
                </a:solidFill>
              </a:rPr>
              <a:t>Dnes úprava – rekultivace krajiny po těžbě.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17000 vrtů do hloubky nejméně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od 250-300m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67919"/>
            <a:ext cx="4721869" cy="354140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4664"/>
            <a:ext cx="2808312" cy="21062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384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6336704" cy="1286262"/>
          </a:xfrm>
        </p:spPr>
        <p:txBody>
          <a:bodyPr/>
          <a:lstStyle/>
          <a:p>
            <a:pPr algn="l"/>
            <a:r>
              <a:rPr lang="cs-CZ" sz="3600" b="1" dirty="0" smtClean="0"/>
              <a:t>Návrhy zpracování prostoru                      </a:t>
            </a:r>
            <a:br>
              <a:rPr lang="cs-CZ" sz="3600" b="1" dirty="0" smtClean="0"/>
            </a:br>
            <a:r>
              <a:rPr lang="cs-CZ" sz="3600" b="1" dirty="0"/>
              <a:t> </a:t>
            </a:r>
            <a:r>
              <a:rPr lang="cs-CZ" sz="3600" b="1" dirty="0" smtClean="0"/>
              <a:t>                 kolem školy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098" name="Picture 2" descr="E:\Ekotýden\Ekodny 7.B\Návrh na úpravu - ZUŠ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568637" cy="50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Ekotýden\Ekodny 7.B\Návrh na úpravu - vněj.atr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19076" y="2345820"/>
            <a:ext cx="3401225" cy="48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11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2.den </a:t>
            </a:r>
            <a:r>
              <a:rPr lang="cs-CZ" u="sng" dirty="0" err="1"/>
              <a:t>EKOdnů</a:t>
            </a:r>
            <a:r>
              <a:rPr lang="cs-CZ" u="sng" dirty="0"/>
              <a:t> – </a:t>
            </a:r>
            <a:r>
              <a:rPr lang="cs-CZ" u="sng" dirty="0" smtClean="0"/>
              <a:t>8.10.2019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2434" y="1930400"/>
            <a:ext cx="3600516" cy="3769644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Druh</a:t>
            </a:r>
            <a:r>
              <a:rPr lang="cs-CZ" sz="2000" dirty="0">
                <a:solidFill>
                  <a:schemeClr val="tx1"/>
                </a:solidFill>
              </a:rPr>
              <a:t>ý</a:t>
            </a:r>
            <a:r>
              <a:rPr lang="de-DE" sz="2000" dirty="0">
                <a:solidFill>
                  <a:schemeClr val="tx1"/>
                </a:solidFill>
              </a:rPr>
              <a:t> den jsme </a:t>
            </a:r>
            <a:r>
              <a:rPr lang="cs-CZ" sz="2000" dirty="0">
                <a:solidFill>
                  <a:schemeClr val="tx1"/>
                </a:solidFill>
              </a:rPr>
              <a:t>š</a:t>
            </a:r>
            <a:r>
              <a:rPr lang="de-DE" sz="2000" dirty="0">
                <a:solidFill>
                  <a:schemeClr val="tx1"/>
                </a:solidFill>
              </a:rPr>
              <a:t>li </a:t>
            </a:r>
            <a:r>
              <a:rPr lang="cs-CZ" sz="2000" dirty="0" smtClean="0">
                <a:solidFill>
                  <a:schemeClr val="tx1"/>
                </a:solidFill>
              </a:rPr>
              <a:t>na exkurzi </a:t>
            </a:r>
            <a:r>
              <a:rPr lang="de-DE" sz="2000" dirty="0" smtClean="0">
                <a:solidFill>
                  <a:schemeClr val="tx1"/>
                </a:solidFill>
              </a:rPr>
              <a:t>do </a:t>
            </a:r>
            <a:r>
              <a:rPr lang="cs-CZ" sz="2000" dirty="0" smtClean="0">
                <a:solidFill>
                  <a:schemeClr val="tx1"/>
                </a:solidFill>
              </a:rPr>
              <a:t>ČOV</a:t>
            </a:r>
            <a:r>
              <a:rPr lang="de-DE" sz="2000" dirty="0" err="1" smtClean="0">
                <a:solidFill>
                  <a:schemeClr val="tx1"/>
                </a:solidFill>
              </a:rPr>
              <a:t>ky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sz="2000" dirty="0">
                <a:solidFill>
                  <a:schemeClr val="tx1"/>
                </a:solidFill>
              </a:rPr>
              <a:t>Předtím jsme pracovali na školním pozemku.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255" y="1844824"/>
            <a:ext cx="4570235" cy="34276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7501099C-5FA1-49D0-864F-41224E771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789040"/>
            <a:ext cx="2995786" cy="2246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120481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613" y="404664"/>
            <a:ext cx="6347713" cy="1320800"/>
          </a:xfrm>
        </p:spPr>
        <p:txBody>
          <a:bodyPr/>
          <a:lstStyle/>
          <a:p>
            <a:r>
              <a:rPr lang="cs-CZ" dirty="0" smtClean="0"/>
              <a:t>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4031" y="1196752"/>
            <a:ext cx="3057878" cy="4741752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ČOV </a:t>
            </a:r>
            <a:r>
              <a:rPr lang="cs-CZ" sz="2000" dirty="0">
                <a:solidFill>
                  <a:schemeClr val="tx1"/>
                </a:solidFill>
              </a:rPr>
              <a:t>je čistírna odpadních vod.</a:t>
            </a:r>
          </a:p>
          <a:p>
            <a:r>
              <a:rPr lang="cs-CZ" sz="2000" dirty="0">
                <a:solidFill>
                  <a:schemeClr val="tx1"/>
                </a:solidFill>
              </a:rPr>
              <a:t>4-5 m hluboká nádrž na vodu.</a:t>
            </a:r>
          </a:p>
          <a:p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pl-PL" sz="2000" dirty="0">
                <a:solidFill>
                  <a:schemeClr val="tx1"/>
                </a:solidFill>
              </a:rPr>
              <a:t>růměrný roční průtok : 3,3 l/s.,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     1 113 250 m3/rok.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     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AF1BC05D-5280-4CF8-9C43-CF9478AEA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429000"/>
            <a:ext cx="3708840" cy="28083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EDBA6AF-5478-46FA-9AC1-553D6D85F0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932" y="476672"/>
            <a:ext cx="3534944" cy="26512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601C5C2-F439-4BE2-B85A-EDE6BE4C3E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3146333" cy="23597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83620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1143000"/>
          </a:xfrm>
        </p:spPr>
        <p:txBody>
          <a:bodyPr/>
          <a:lstStyle/>
          <a:p>
            <a:r>
              <a:rPr lang="cs-CZ" dirty="0"/>
              <a:t>Školní pozemek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63688"/>
            <a:ext cx="3962401" cy="6092946"/>
          </a:xfrm>
        </p:spPr>
        <p:txBody>
          <a:bodyPr/>
          <a:lstStyle/>
          <a:p>
            <a:r>
              <a:rPr lang="cs-CZ" sz="2000" dirty="0">
                <a:solidFill>
                  <a:schemeClr val="tx1"/>
                </a:solidFill>
              </a:rPr>
              <a:t>V tomto dni jsme ještě pracovali na školním pozemku.</a:t>
            </a:r>
          </a:p>
          <a:p>
            <a:r>
              <a:rPr lang="cs-CZ" sz="2000" dirty="0">
                <a:solidFill>
                  <a:schemeClr val="tx1"/>
                </a:solidFill>
              </a:rPr>
              <a:t>Naše třída se rozdělila na několik </a:t>
            </a:r>
            <a:r>
              <a:rPr lang="cs-CZ" sz="2000" dirty="0" smtClean="0">
                <a:solidFill>
                  <a:schemeClr val="tx1"/>
                </a:solidFill>
              </a:rPr>
              <a:t>skupinek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           po </a:t>
            </a:r>
            <a:r>
              <a:rPr lang="cs-CZ" sz="2000" dirty="0">
                <a:solidFill>
                  <a:schemeClr val="tx1"/>
                </a:solidFill>
              </a:rPr>
              <a:t>3-6 lidech.</a:t>
            </a:r>
          </a:p>
          <a:p>
            <a:r>
              <a:rPr lang="cs-CZ" sz="2000" dirty="0">
                <a:solidFill>
                  <a:schemeClr val="tx1"/>
                </a:solidFill>
              </a:rPr>
              <a:t>Každý pracoval na své práci.</a:t>
            </a:r>
          </a:p>
          <a:p>
            <a:r>
              <a:rPr lang="cs-CZ" sz="2000" dirty="0">
                <a:solidFill>
                  <a:schemeClr val="tx1"/>
                </a:solidFill>
              </a:rPr>
              <a:t>Někteří pracovali ve vnitřních </a:t>
            </a:r>
            <a:r>
              <a:rPr lang="cs-CZ" sz="2000" dirty="0" smtClean="0">
                <a:solidFill>
                  <a:schemeClr val="tx1"/>
                </a:solidFill>
              </a:rPr>
              <a:t>atriích (nátěr kompostéru), </a:t>
            </a:r>
            <a:r>
              <a:rPr lang="cs-CZ" sz="2000" dirty="0">
                <a:solidFill>
                  <a:schemeClr val="tx1"/>
                </a:solidFill>
              </a:rPr>
              <a:t>další pracovali před školu na </a:t>
            </a:r>
            <a:r>
              <a:rPr lang="cs-CZ" sz="2000" dirty="0" smtClean="0">
                <a:solidFill>
                  <a:schemeClr val="tx1"/>
                </a:solidFill>
              </a:rPr>
              <a:t>pozemku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(hrabali</a:t>
            </a:r>
            <a:r>
              <a:rPr lang="cs-CZ" sz="2000" dirty="0">
                <a:solidFill>
                  <a:schemeClr val="tx1"/>
                </a:solidFill>
              </a:rPr>
              <a:t>, sbírali odpad</a:t>
            </a:r>
            <a:r>
              <a:rPr lang="cs-CZ" sz="2000" dirty="0" smtClean="0">
                <a:solidFill>
                  <a:schemeClr val="tx1"/>
                </a:solidFill>
              </a:rPr>
              <a:t>).</a:t>
            </a:r>
            <a:endParaRPr lang="cs-CZ" sz="2000" dirty="0">
              <a:solidFill>
                <a:schemeClr val="tx1"/>
              </a:solidFill>
            </a:endParaRP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2B41CB8-14BB-44CD-B0E4-A04B0610F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76802"/>
            <a:ext cx="3684848" cy="2763636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DE2E349E-78DE-4276-A5EC-AF370C6B3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719" y="2708920"/>
            <a:ext cx="2736304" cy="2052228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61C97B8E-5225-4DA5-B7A2-DDF84B217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304" y="4293096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47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9060"/>
            <a:ext cx="3264363" cy="24482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3.den </a:t>
            </a:r>
            <a:r>
              <a:rPr lang="cs-CZ" u="sng" dirty="0" err="1"/>
              <a:t>EKOdnů</a:t>
            </a:r>
            <a:r>
              <a:rPr lang="cs-CZ" u="sng" dirty="0"/>
              <a:t> – </a:t>
            </a:r>
            <a:r>
              <a:rPr lang="cs-CZ" u="sng" dirty="0" smtClean="0"/>
              <a:t>9.10.2019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98651"/>
            <a:ext cx="4898505" cy="530085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tx1"/>
                </a:solidFill>
              </a:rPr>
              <a:t>První tři hodiny jsme pracovali na pozemku nebo </a:t>
            </a:r>
            <a:r>
              <a:rPr lang="cs-CZ" sz="2000" dirty="0" smtClean="0">
                <a:solidFill>
                  <a:schemeClr val="tx1"/>
                </a:solidFill>
              </a:rPr>
              <a:t>někteří v učebně na </a:t>
            </a:r>
            <a:r>
              <a:rPr lang="cs-CZ" sz="2000" dirty="0">
                <a:solidFill>
                  <a:schemeClr val="tx1"/>
                </a:solidFill>
              </a:rPr>
              <a:t>recyklaci </a:t>
            </a:r>
            <a:r>
              <a:rPr lang="cs-CZ" sz="2000" dirty="0" smtClean="0">
                <a:solidFill>
                  <a:schemeClr val="tx1"/>
                </a:solidFill>
              </a:rPr>
              <a:t>oblečení – výroba nového ze starého.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Zbylé tři hodiny jsme si </a:t>
            </a:r>
            <a:r>
              <a:rPr lang="cs-CZ" sz="2000" dirty="0" smtClean="0">
                <a:solidFill>
                  <a:schemeClr val="tx1"/>
                </a:solidFill>
              </a:rPr>
              <a:t>vařili ve školní kuchyňce podle zdravých receptů – např. těstovinový salát nebo banánové lívanečky.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9" name="Obrázek 8" descr="Obsah obrázku interiér, osoba, stůl, dítě&#10;&#10;Popis byl vytvořen automaticky">
            <a:extLst>
              <a:ext uri="{FF2B5EF4-FFF2-40B4-BE49-F238E27FC236}">
                <a16:creationId xmlns:a16="http://schemas.microsoft.com/office/drawing/2014/main" xmlns="" id="{3147D14D-3BB0-43C1-9BA9-3259E415B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340768"/>
            <a:ext cx="3171255" cy="2378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29100"/>
            <a:ext cx="2784309" cy="20882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498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481</Words>
  <Application>Microsoft Office PowerPoint</Application>
  <PresentationFormat>Předvádění na obrazovce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Fazeta</vt:lpstr>
      <vt:lpstr>EKOdny   - projektová výuka</vt:lpstr>
      <vt:lpstr>1.den EKOdnů – 7.10.2019 </vt:lpstr>
      <vt:lpstr>Sběrný dvůr</vt:lpstr>
      <vt:lpstr>Diamo</vt:lpstr>
      <vt:lpstr>Návrhy zpracování prostoru                                         kolem školy</vt:lpstr>
      <vt:lpstr>2.den EKOdnů – 8.10.2019 </vt:lpstr>
      <vt:lpstr>ČOV</vt:lpstr>
      <vt:lpstr>Školní pozemek</vt:lpstr>
      <vt:lpstr>3.den EKOdnů – 9.10.2019 </vt:lpstr>
      <vt:lpstr>Recyklace, tříděný odpad</vt:lpstr>
      <vt:lpstr>Recyklace, tříděný odpad</vt:lpstr>
      <vt:lpstr>Snímek 12</vt:lpstr>
      <vt:lpstr>Děkuji za pozornost.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Ekologický                 týden</dc:title>
  <dc:creator>Michael Mucha</dc:creator>
  <cp:lastModifiedBy>Martina</cp:lastModifiedBy>
  <cp:revision>29</cp:revision>
  <dcterms:created xsi:type="dcterms:W3CDTF">2019-10-09T15:32:11Z</dcterms:created>
  <dcterms:modified xsi:type="dcterms:W3CDTF">2019-11-04T21:17:58Z</dcterms:modified>
</cp:coreProperties>
</file>